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84" r:id="rId3"/>
    <p:sldId id="409" r:id="rId4"/>
    <p:sldId id="418" r:id="rId5"/>
    <p:sldId id="419" r:id="rId6"/>
    <p:sldId id="412" r:id="rId7"/>
    <p:sldId id="413" r:id="rId8"/>
    <p:sldId id="414" r:id="rId9"/>
    <p:sldId id="405" r:id="rId10"/>
    <p:sldId id="407" r:id="rId11"/>
    <p:sldId id="415" r:id="rId12"/>
    <p:sldId id="416" r:id="rId13"/>
    <p:sldId id="403" r:id="rId14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 showGuides="1">
      <p:cViewPr varScale="1">
        <p:scale>
          <a:sx n="145" d="100"/>
          <a:sy n="145" d="100"/>
        </p:scale>
        <p:origin x="618" y="1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08"/>
          <a:stretch/>
        </p:blipFill>
        <p:spPr bwMode="auto">
          <a:xfrm>
            <a:off x="0" y="-1"/>
            <a:ext cx="3636597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20" y="1159502"/>
            <a:ext cx="47260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ТРАДИЦИОННЫЕ ЦЕННОСТИ БЕЛОРУСОВ: СЕМЬЯ, ОБЩЕСТВО, ГОСУДАРСТВО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698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Октябрь 2026 </a:t>
            </a:r>
            <a:r>
              <a:rPr lang="ru-RU" dirty="0"/>
              <a:t>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6259078" y="-1635606"/>
            <a:ext cx="45719" cy="572412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88991"/>
            <a:ext cx="8208912" cy="1058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ru-RU" sz="2600" b="1" dirty="0" smtClean="0">
                <a:solidFill>
                  <a:srgbClr val="0A0A7C"/>
                </a:solidFill>
                <a:latin typeface="+mj-lt"/>
              </a:rPr>
              <a:t>НАЦИОНАЛЬНАЯ ДЕМОГРАФИЧЕСКАЯ БЕЗОПАСНОСТЬ</a:t>
            </a:r>
            <a:r>
              <a:rPr lang="ru-RU" sz="2300" b="1" dirty="0" smtClean="0">
                <a:solidFill>
                  <a:srgbClr val="0A0A7C"/>
                </a:solidFill>
                <a:latin typeface="+mj-lt"/>
              </a:rPr>
              <a:t/>
            </a:r>
            <a:br>
              <a:rPr lang="ru-RU" sz="2300" b="1" dirty="0" smtClean="0">
                <a:solidFill>
                  <a:srgbClr val="0A0A7C"/>
                </a:solidFill>
                <a:latin typeface="+mj-lt"/>
              </a:rPr>
            </a:br>
            <a:r>
              <a:rPr lang="ru-RU" sz="2500" b="1" i="1" dirty="0" smtClean="0">
                <a:solidFill>
                  <a:srgbClr val="0A0A7C"/>
                </a:solidFill>
                <a:latin typeface="+mj-lt"/>
              </a:rPr>
              <a:t>Сохранение населения, укрепление здоровья нации и поддержка семьи.</a:t>
            </a:r>
            <a:endParaRPr lang="ru-RU" sz="25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793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ru-RU" sz="4000" b="1" dirty="0" smtClean="0">
                <a:solidFill>
                  <a:srgbClr val="0A0A7C"/>
                </a:solidFill>
              </a:rPr>
              <a:t>СЕМЬИ В БЕЛАРУСИ</a:t>
            </a:r>
            <a:r>
              <a:rPr lang="ru-RU" sz="2300" b="1" dirty="0" smtClean="0">
                <a:solidFill>
                  <a:srgbClr val="0A0A7C"/>
                </a:solidFill>
                <a:latin typeface="+mj-lt"/>
              </a:rPr>
              <a:t/>
            </a:r>
            <a:br>
              <a:rPr lang="ru-RU" sz="2300" b="1" dirty="0" smtClean="0">
                <a:solidFill>
                  <a:srgbClr val="0A0A7C"/>
                </a:solidFill>
                <a:latin typeface="+mj-lt"/>
              </a:rPr>
            </a:br>
            <a:r>
              <a:rPr lang="ru-RU" sz="2800" i="1" dirty="0">
                <a:solidFill>
                  <a:srgbClr val="0A0A7C"/>
                </a:solidFill>
              </a:rPr>
              <a:t>По данным последней переписи </a:t>
            </a:r>
            <a:r>
              <a:rPr lang="ru-RU" sz="2800" i="1" dirty="0" smtClean="0">
                <a:solidFill>
                  <a:srgbClr val="0A0A7C"/>
                </a:solidFill>
              </a:rPr>
              <a:t>населения </a:t>
            </a:r>
            <a:endParaRPr lang="ru-RU" sz="25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561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8640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487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Рост пособий с 1 января 2025 года</a:t>
            </a:r>
            <a:endParaRPr kumimoji="0" lang="ru-RU" sz="25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15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97575"/>
            <a:ext cx="8208912" cy="1181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СЕМЕЙНЫЙ КАПИТАЛ </a:t>
            </a:r>
            <a:b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БЕЛАРУСИ</a:t>
            </a:r>
            <a:endParaRPr kumimoji="0" lang="ru-RU" sz="50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379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95486"/>
            <a:ext cx="8208912" cy="655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100"/>
              </a:lnSpc>
            </a:pPr>
            <a:r>
              <a:rPr lang="ru-RU" sz="4000" b="1" dirty="0">
                <a:solidFill>
                  <a:srgbClr val="0A0A7C"/>
                </a:solidFill>
              </a:rPr>
              <a:t>Многодетные семьи </a:t>
            </a:r>
            <a:r>
              <a:rPr lang="ru-RU" sz="5000" b="1" dirty="0" smtClean="0">
                <a:solidFill>
                  <a:srgbClr val="0A0A7C"/>
                </a:solidFill>
              </a:rPr>
              <a:t>БЕЛАРУСИ</a:t>
            </a:r>
            <a:endParaRPr lang="ru-RU" sz="50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8220" y="721028"/>
            <a:ext cx="21323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/>
              <a:t>(на 1 августа 2026 г.)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61151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69177"/>
            <a:ext cx="619268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3800" b="1" dirty="0" smtClean="0">
                <a:solidFill>
                  <a:srgbClr val="0A0A7C"/>
                </a:solidFill>
              </a:rPr>
              <a:t>ЛЬГОТНОЕ КРЕДИТОВАНИЕ </a:t>
            </a:r>
            <a:br>
              <a:rPr lang="ru-RU" sz="3800" b="1" dirty="0" smtClean="0">
                <a:solidFill>
                  <a:srgbClr val="0A0A7C"/>
                </a:solidFill>
              </a:rPr>
            </a:br>
            <a:r>
              <a:rPr lang="ru-RU" sz="3800" b="1" dirty="0" smtClean="0">
                <a:solidFill>
                  <a:srgbClr val="0A0A7C"/>
                </a:solidFill>
              </a:rPr>
              <a:t>ЖИЛЬЯ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819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1560" y="269177"/>
            <a:ext cx="7344816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4000" b="1" dirty="0" smtClean="0">
                <a:solidFill>
                  <a:srgbClr val="0A0A7C"/>
                </a:solidFill>
              </a:rPr>
              <a:t>Расширение </a:t>
            </a:r>
            <a:r>
              <a:rPr lang="ru-RU" sz="4000" b="1" dirty="0">
                <a:solidFill>
                  <a:srgbClr val="0A0A7C"/>
                </a:solidFill>
              </a:rPr>
              <a:t>доступности ЭКО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662424"/>
            <a:ext cx="7344816" cy="541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2400" b="1" dirty="0"/>
              <a:t>Указ Президента №100 от 23 марта 2026 г.</a:t>
            </a:r>
            <a:endParaRPr lang="ru-RU" sz="24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845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6805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ru-RU" sz="2200" b="1" i="1" dirty="0">
                <a:solidFill>
                  <a:schemeClr val="bg1"/>
                </a:solidFill>
              </a:rPr>
              <a:t>Любая популяризация идей бездетной семейной пары в нашем культурном пространстве должна пресекаться. Любые </a:t>
            </a:r>
            <a:r>
              <a:rPr lang="ru-RU" sz="2200" b="1" i="1" dirty="0" err="1">
                <a:solidFill>
                  <a:schemeClr val="bg1"/>
                </a:solidFill>
              </a:rPr>
              <a:t>вбросы</a:t>
            </a:r>
            <a:r>
              <a:rPr lang="ru-RU" sz="2200" b="1" i="1" dirty="0">
                <a:solidFill>
                  <a:schemeClr val="bg1"/>
                </a:solidFill>
              </a:rPr>
              <a:t> таких завуалированных призывов, равно </a:t>
            </a:r>
            <a:r>
              <a:rPr lang="ru-RU" sz="2200" b="1" i="1" spc="-30" dirty="0">
                <a:solidFill>
                  <a:schemeClr val="bg1"/>
                </a:solidFill>
              </a:rPr>
              <a:t>как и все нетрадиционные веяния, – </a:t>
            </a:r>
            <a:r>
              <a:rPr lang="ru-RU" sz="2200" b="1" i="1" dirty="0">
                <a:solidFill>
                  <a:schemeClr val="bg1"/>
                </a:solidFill>
              </a:rPr>
              <a:t>ничто иное, как попытка обезлюдить и ослабить государство. Такая идеология должна быть вне </a:t>
            </a:r>
            <a:r>
              <a:rPr lang="ru-RU" sz="2200" b="1" i="1" dirty="0" smtClean="0">
                <a:solidFill>
                  <a:schemeClr val="bg1"/>
                </a:solidFill>
              </a:rPr>
              <a:t>закона.</a:t>
            </a:r>
            <a:endParaRPr kumimoji="0" lang="ru-RU" sz="22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ru-RU" sz="1200" b="0" i="1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 г. Институтом социологии НАН Беларуси по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 г. Институтом социологии НАН Беларуси по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10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3848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535431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67944" y="507760"/>
            <a:ext cx="468052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000"/>
              </a:lnSpc>
              <a:defRPr/>
            </a:pPr>
            <a:r>
              <a:rPr lang="ru-RU" sz="2800" b="1" i="1" dirty="0">
                <a:solidFill>
                  <a:schemeClr val="bg1"/>
                </a:solidFill>
              </a:rPr>
              <a:t>Чтобы крепко стоять на своей земле, нас, белорусов, должно быть больше, значительно больше. Это важнейшее условие суверенитета. </a:t>
            </a:r>
            <a:r>
              <a:rPr lang="ru-RU" sz="2800" b="1" i="1" dirty="0" smtClean="0">
                <a:solidFill>
                  <a:schemeClr val="bg1"/>
                </a:solidFill>
              </a:rPr>
              <a:t/>
            </a:r>
            <a:br>
              <a:rPr lang="ru-RU" sz="2800" b="1" i="1" dirty="0" smtClean="0">
                <a:solidFill>
                  <a:schemeClr val="bg1"/>
                </a:solidFill>
              </a:rPr>
            </a:br>
            <a:r>
              <a:rPr lang="ru-RU" sz="2800" b="1" i="1" dirty="0" smtClean="0">
                <a:solidFill>
                  <a:schemeClr val="bg1"/>
                </a:solidFill>
              </a:rPr>
              <a:t>И </a:t>
            </a:r>
            <a:r>
              <a:rPr lang="ru-RU" sz="2800" b="1" i="1" dirty="0">
                <a:solidFill>
                  <a:schemeClr val="bg1"/>
                </a:solidFill>
              </a:rPr>
              <a:t>государство делает много, чтобы это условие </a:t>
            </a:r>
            <a:r>
              <a:rPr lang="ru-RU" sz="2800" b="1" i="1" dirty="0" smtClean="0">
                <a:solidFill>
                  <a:schemeClr val="bg1"/>
                </a:solidFill>
              </a:rPr>
              <a:t>обеспечить.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412630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ru-RU" sz="1200" b="0" i="1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13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2037210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2266386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7828604" y="345245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16122</TotalTime>
  <Words>152</Words>
  <Application>Microsoft Office PowerPoint</Application>
  <PresentationFormat>Экран (16:9)</PresentationFormat>
  <Paragraphs>24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Окушко Алена Геннадьевна</cp:lastModifiedBy>
  <cp:revision>504</cp:revision>
  <cp:lastPrinted>2026-09-21T09:06:18Z</cp:lastPrinted>
  <dcterms:created xsi:type="dcterms:W3CDTF">2024-07-24T10:48:12Z</dcterms:created>
  <dcterms:modified xsi:type="dcterms:W3CDTF">2026-10-05T11:50:42Z</dcterms:modified>
</cp:coreProperties>
</file>